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3" r:id="rId4"/>
    <p:sldId id="257" r:id="rId5"/>
    <p:sldId id="278" r:id="rId6"/>
    <p:sldId id="258" r:id="rId7"/>
    <p:sldId id="259" r:id="rId8"/>
    <p:sldId id="269" r:id="rId9"/>
    <p:sldId id="260" r:id="rId10"/>
    <p:sldId id="262" r:id="rId11"/>
    <p:sldId id="263" r:id="rId12"/>
    <p:sldId id="272" r:id="rId13"/>
    <p:sldId id="277" r:id="rId14"/>
    <p:sldId id="270" r:id="rId15"/>
    <p:sldId id="261" r:id="rId16"/>
    <p:sldId id="265" r:id="rId17"/>
    <p:sldId id="271" r:id="rId18"/>
    <p:sldId id="266" r:id="rId19"/>
    <p:sldId id="275" r:id="rId20"/>
    <p:sldId id="264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23C05-6BD5-4F7F-B5CD-DAE91A57B4FF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1CAD-10A0-4A36-8297-23B1C8AF1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82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23C05-6BD5-4F7F-B5CD-DAE91A57B4FF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1CAD-10A0-4A36-8297-23B1C8AF1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23C05-6BD5-4F7F-B5CD-DAE91A57B4FF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1CAD-10A0-4A36-8297-23B1C8AF1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86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23C05-6BD5-4F7F-B5CD-DAE91A57B4FF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1CAD-10A0-4A36-8297-23B1C8AF1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004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23C05-6BD5-4F7F-B5CD-DAE91A57B4FF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1CAD-10A0-4A36-8297-23B1C8AF1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264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23C05-6BD5-4F7F-B5CD-DAE91A57B4FF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1CAD-10A0-4A36-8297-23B1C8AF1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838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23C05-6BD5-4F7F-B5CD-DAE91A57B4FF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1CAD-10A0-4A36-8297-23B1C8AF1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560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23C05-6BD5-4F7F-B5CD-DAE91A57B4FF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1CAD-10A0-4A36-8297-23B1C8AF1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2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23C05-6BD5-4F7F-B5CD-DAE91A57B4FF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1CAD-10A0-4A36-8297-23B1C8AF1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8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23C05-6BD5-4F7F-B5CD-DAE91A57B4FF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1CAD-10A0-4A36-8297-23B1C8AF1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26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23C05-6BD5-4F7F-B5CD-DAE91A57B4FF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1CAD-10A0-4A36-8297-23B1C8AF1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71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23C05-6BD5-4F7F-B5CD-DAE91A57B4FF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81CAD-10A0-4A36-8297-23B1C8AF1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552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FLPublicHealth" TargetMode="External"/><Relationship Id="rId2" Type="http://schemas.openxmlformats.org/officeDocument/2006/relationships/hyperlink" Target="http://www.fpha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t.edu/floridapublichealthreview/" TargetMode="Externa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819400"/>
            <a:ext cx="7772400" cy="1470025"/>
          </a:xfrm>
        </p:spPr>
        <p:txBody>
          <a:bodyPr/>
          <a:lstStyle/>
          <a:p>
            <a:r>
              <a:rPr lang="en-US" dirty="0" smtClean="0"/>
              <a:t>Membership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67600" y="6172200"/>
            <a:ext cx="1524000" cy="457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2017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fpha.org/Resources/Pictures/FPHA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648" y="1447800"/>
            <a:ext cx="5715000" cy="165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585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Professional </a:t>
            </a:r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Scholarship </a:t>
            </a:r>
            <a:r>
              <a:rPr lang="en-US" sz="2800" dirty="0" smtClean="0"/>
              <a:t>Opportunities</a:t>
            </a:r>
          </a:p>
          <a:p>
            <a:pPr lvl="1"/>
            <a:r>
              <a:rPr lang="en-US" sz="2400" dirty="0" smtClean="0"/>
              <a:t>Undergraduate </a:t>
            </a:r>
            <a:r>
              <a:rPr lang="en-US" sz="2400" dirty="0"/>
              <a:t>Degree </a:t>
            </a:r>
            <a:endParaRPr lang="en-US" sz="2400" dirty="0" smtClean="0"/>
          </a:p>
          <a:p>
            <a:pPr lvl="2"/>
            <a:r>
              <a:rPr lang="en-US" sz="2000" dirty="0" smtClean="0"/>
              <a:t>An </a:t>
            </a:r>
            <a:r>
              <a:rPr lang="en-US" sz="2000" dirty="0"/>
              <a:t>undergraduate student working on a degree in health-related or public health program may apply for a $300 scholarship.  </a:t>
            </a:r>
          </a:p>
          <a:p>
            <a:endParaRPr lang="en-US" sz="2800" dirty="0"/>
          </a:p>
          <a:p>
            <a:pPr lvl="1"/>
            <a:r>
              <a:rPr lang="en-US" sz="2400" dirty="0" smtClean="0"/>
              <a:t>Master’s </a:t>
            </a:r>
            <a:r>
              <a:rPr lang="en-US" sz="2400" dirty="0"/>
              <a:t>or Doctoral </a:t>
            </a:r>
            <a:r>
              <a:rPr lang="en-US" sz="2400" dirty="0" smtClean="0"/>
              <a:t>Degree</a:t>
            </a:r>
          </a:p>
          <a:p>
            <a:pPr lvl="2"/>
            <a:r>
              <a:rPr lang="en-US" sz="2000" dirty="0" smtClean="0"/>
              <a:t>A $500 </a:t>
            </a:r>
            <a:r>
              <a:rPr lang="en-US" sz="2000" dirty="0"/>
              <a:t>scholarship to be used toward the attainment of a Master’s Degree or Doctoral Degree in Public Health or in the field of public health</a:t>
            </a:r>
            <a:r>
              <a:rPr lang="en-US" sz="2000"/>
              <a:t>. </a:t>
            </a:r>
            <a:r>
              <a:rPr lang="en-US" sz="2000" smtClean="0"/>
              <a:t>Active </a:t>
            </a:r>
            <a:r>
              <a:rPr lang="en-US" sz="2000" dirty="0"/>
              <a:t>members of FPHA are eligible</a:t>
            </a:r>
            <a:r>
              <a:rPr lang="en-US" sz="2000" dirty="0" smtClean="0"/>
              <a:t>.</a:t>
            </a:r>
          </a:p>
          <a:p>
            <a:pPr lvl="1"/>
            <a:endParaRPr lang="en-US" sz="2400" dirty="0" smtClean="0"/>
          </a:p>
          <a:p>
            <a:pPr marL="0" indent="0">
              <a:buNone/>
            </a:pPr>
            <a:r>
              <a:rPr lang="en-US" dirty="0"/>
              <a:t>Presented at the Annual Educational Conference</a:t>
            </a:r>
          </a:p>
          <a:p>
            <a:pPr lvl="1"/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06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dirty="0"/>
              <a:t>FPHA offers a number of interest groups that its members can be involved in. </a:t>
            </a:r>
            <a:r>
              <a:rPr lang="en-US" sz="3000" dirty="0" smtClean="0"/>
              <a:t>It </a:t>
            </a:r>
            <a:r>
              <a:rPr lang="en-US" sz="3000" dirty="0"/>
              <a:t>is a great way to network with public health professionals in your field/area of interest. </a:t>
            </a:r>
            <a:endParaRPr lang="en-US" sz="30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3000" dirty="0"/>
              <a:t>Current Interest Groups are:</a:t>
            </a:r>
          </a:p>
          <a:p>
            <a:endParaRPr lang="en-US" sz="1300" dirty="0"/>
          </a:p>
          <a:p>
            <a:pPr marL="911225"/>
            <a:r>
              <a:rPr lang="en-US" sz="2600" dirty="0" smtClean="0"/>
              <a:t>Chronic </a:t>
            </a:r>
            <a:r>
              <a:rPr lang="en-US" sz="2600" dirty="0"/>
              <a:t>&amp; Communicable Disease </a:t>
            </a:r>
            <a:r>
              <a:rPr lang="en-US" sz="2600" dirty="0" smtClean="0"/>
              <a:t>Prevention</a:t>
            </a:r>
          </a:p>
          <a:p>
            <a:pPr marL="1311275" lvl="1"/>
            <a:r>
              <a:rPr lang="en-US" sz="2200" dirty="0"/>
              <a:t>Epidemiologists</a:t>
            </a:r>
            <a:r>
              <a:rPr lang="fr-FR" sz="2200" dirty="0"/>
              <a:t>, </a:t>
            </a:r>
            <a:r>
              <a:rPr lang="en-US" sz="2200" dirty="0"/>
              <a:t>lab professionals</a:t>
            </a:r>
            <a:r>
              <a:rPr lang="fr-FR" sz="2200" dirty="0"/>
              <a:t>, nurses, </a:t>
            </a:r>
            <a:r>
              <a:rPr lang="en-US" sz="2200" dirty="0"/>
              <a:t>environmental health</a:t>
            </a:r>
            <a:r>
              <a:rPr lang="fr-FR" sz="2200" dirty="0"/>
              <a:t>, </a:t>
            </a:r>
            <a:r>
              <a:rPr lang="en-US" sz="2200" dirty="0"/>
              <a:t>physicians</a:t>
            </a:r>
            <a:r>
              <a:rPr lang="fr-FR" sz="2200" dirty="0" smtClean="0"/>
              <a:t>, </a:t>
            </a:r>
            <a:r>
              <a:rPr lang="fr-FR" sz="2200" dirty="0"/>
              <a:t>etc</a:t>
            </a:r>
            <a:r>
              <a:rPr lang="fr-FR" sz="2200" dirty="0" smtClean="0"/>
              <a:t>.</a:t>
            </a:r>
          </a:p>
          <a:p>
            <a:pPr marL="1311275" lvl="1"/>
            <a:endParaRPr lang="en-US" sz="3000" dirty="0"/>
          </a:p>
          <a:p>
            <a:pPr marL="911225"/>
            <a:r>
              <a:rPr lang="en-US" sz="2600" dirty="0"/>
              <a:t>Community Health</a:t>
            </a:r>
          </a:p>
          <a:p>
            <a:pPr marL="1311275" lvl="1"/>
            <a:r>
              <a:rPr lang="en-US" sz="2200" dirty="0" smtClean="0"/>
              <a:t>Health </a:t>
            </a:r>
            <a:r>
              <a:rPr lang="en-US" sz="2200" dirty="0"/>
              <a:t>educators, nutritionists, injury prevention, nurses, </a:t>
            </a:r>
            <a:r>
              <a:rPr lang="en-US" sz="2200" dirty="0" smtClean="0"/>
              <a:t>administration, environmental health, </a:t>
            </a:r>
            <a:r>
              <a:rPr lang="en-US" sz="2200" dirty="0"/>
              <a:t>physicians, etc</a:t>
            </a:r>
            <a:r>
              <a:rPr lang="en-US" sz="2200" dirty="0" smtClean="0"/>
              <a:t>.</a:t>
            </a:r>
          </a:p>
          <a:p>
            <a:pPr marL="911225"/>
            <a:endParaRPr lang="en-US" sz="3400" dirty="0"/>
          </a:p>
          <a:p>
            <a:pPr marL="911225"/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6075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200" dirty="0" smtClean="0"/>
              <a:t> </a:t>
            </a:r>
            <a:r>
              <a:rPr lang="en-US" sz="2800" dirty="0" smtClean="0"/>
              <a:t>Current </a:t>
            </a:r>
            <a:r>
              <a:rPr lang="en-US" sz="2800" dirty="0"/>
              <a:t>Interest Groups </a:t>
            </a:r>
            <a:r>
              <a:rPr lang="en-US" sz="2800" dirty="0" smtClean="0"/>
              <a:t>(cont’d)</a:t>
            </a:r>
          </a:p>
          <a:p>
            <a:pPr marL="0" indent="0">
              <a:buNone/>
            </a:pPr>
            <a:endParaRPr lang="en-US" sz="1200" dirty="0" smtClean="0"/>
          </a:p>
          <a:p>
            <a:pPr marL="911225"/>
            <a:r>
              <a:rPr lang="en-US" sz="2400" dirty="0"/>
              <a:t>Environmental Health and Protection</a:t>
            </a:r>
          </a:p>
          <a:p>
            <a:pPr marL="1311275" lvl="1"/>
            <a:r>
              <a:rPr lang="en-US" sz="2000" dirty="0"/>
              <a:t>Environmental health, epidemiologist, </a:t>
            </a:r>
            <a:r>
              <a:rPr lang="en-US" sz="2000" dirty="0" smtClean="0"/>
              <a:t>lab professionals</a:t>
            </a:r>
            <a:r>
              <a:rPr lang="en-US" sz="2000" dirty="0"/>
              <a:t>, educators, </a:t>
            </a:r>
            <a:r>
              <a:rPr lang="en-US" sz="2000" dirty="0" smtClean="0"/>
              <a:t>etc.</a:t>
            </a:r>
            <a:endParaRPr lang="en-US" sz="2000" dirty="0"/>
          </a:p>
          <a:p>
            <a:pPr marL="1311275" lvl="1"/>
            <a:endParaRPr lang="en-US" sz="2000" dirty="0"/>
          </a:p>
          <a:p>
            <a:pPr marL="911225"/>
            <a:r>
              <a:rPr lang="en-US" sz="2400" dirty="0" smtClean="0"/>
              <a:t>Health Equity</a:t>
            </a:r>
          </a:p>
          <a:p>
            <a:pPr marL="1311275" lvl="1"/>
            <a:r>
              <a:rPr lang="en-US" sz="2000" dirty="0" smtClean="0"/>
              <a:t>All public health professionals interested in the causes </a:t>
            </a:r>
            <a:r>
              <a:rPr lang="en-US" sz="2000" dirty="0"/>
              <a:t>of differences in the quality of health and healthcare across different populations</a:t>
            </a:r>
            <a:endParaRPr lang="en-US" sz="2000" dirty="0" smtClean="0"/>
          </a:p>
          <a:p>
            <a:pPr marL="911225"/>
            <a:endParaRPr lang="en-US" sz="2400" dirty="0" smtClean="0"/>
          </a:p>
          <a:p>
            <a:pPr marL="911225"/>
            <a:r>
              <a:rPr lang="en-US" sz="2400" dirty="0" smtClean="0"/>
              <a:t>Health </a:t>
            </a:r>
            <a:r>
              <a:rPr lang="en-US" sz="2400" dirty="0"/>
              <a:t>Informatics and Information Technology</a:t>
            </a:r>
          </a:p>
          <a:p>
            <a:pPr marL="1311275" lvl="1"/>
            <a:r>
              <a:rPr lang="en-US" sz="2000" dirty="0"/>
              <a:t>PIO’s, health educators, </a:t>
            </a:r>
            <a:r>
              <a:rPr lang="en-US" sz="2000" dirty="0" smtClean="0"/>
              <a:t>IT, administrators</a:t>
            </a:r>
            <a:r>
              <a:rPr lang="en-US" sz="2000" dirty="0"/>
              <a:t>, nurses, epidemiologists, </a:t>
            </a:r>
            <a:r>
              <a:rPr lang="en-US" sz="2000" dirty="0" smtClean="0"/>
              <a:t>etc.</a:t>
            </a:r>
          </a:p>
          <a:p>
            <a:pPr marL="1311275"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46562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200" dirty="0" smtClean="0"/>
              <a:t> </a:t>
            </a:r>
            <a:r>
              <a:rPr lang="en-US" sz="2800" dirty="0" smtClean="0"/>
              <a:t>Current </a:t>
            </a:r>
            <a:r>
              <a:rPr lang="en-US" sz="2800" dirty="0"/>
              <a:t>Interest Groups </a:t>
            </a:r>
            <a:r>
              <a:rPr lang="en-US" sz="2800" dirty="0" smtClean="0"/>
              <a:t>(cont’d)</a:t>
            </a:r>
          </a:p>
          <a:p>
            <a:pPr marL="0" indent="0">
              <a:buNone/>
            </a:pPr>
            <a:endParaRPr lang="en-US" sz="1200" dirty="0" smtClean="0"/>
          </a:p>
          <a:p>
            <a:pPr marL="911225"/>
            <a:r>
              <a:rPr lang="en-US" sz="2400" dirty="0"/>
              <a:t>Oral Health</a:t>
            </a:r>
          </a:p>
          <a:p>
            <a:pPr marL="1311275" lvl="1"/>
            <a:r>
              <a:rPr lang="en-US" sz="2000" dirty="0"/>
              <a:t>Dentists, dental hygienists, etc.</a:t>
            </a:r>
          </a:p>
          <a:p>
            <a:pPr marL="911225"/>
            <a:endParaRPr lang="en-US" sz="2400" dirty="0" smtClean="0"/>
          </a:p>
          <a:p>
            <a:pPr marL="911225"/>
            <a:r>
              <a:rPr lang="en-US" sz="2400" dirty="0" smtClean="0"/>
              <a:t>Public </a:t>
            </a:r>
            <a:r>
              <a:rPr lang="en-US" sz="2400" dirty="0"/>
              <a:t>Health Leadership</a:t>
            </a:r>
          </a:p>
          <a:p>
            <a:pPr marL="1311275" lvl="1"/>
            <a:r>
              <a:rPr lang="en-US" sz="2000" dirty="0" smtClean="0"/>
              <a:t>Administrators</a:t>
            </a:r>
            <a:r>
              <a:rPr lang="en-US" sz="2000" dirty="0"/>
              <a:t>, business, finance, </a:t>
            </a:r>
            <a:r>
              <a:rPr lang="en-US" sz="2000" dirty="0" smtClean="0"/>
              <a:t>etc.</a:t>
            </a:r>
          </a:p>
          <a:p>
            <a:pPr marL="1311275" lvl="1"/>
            <a:endParaRPr lang="en-US" sz="2000" dirty="0" smtClean="0"/>
          </a:p>
          <a:p>
            <a:pPr marL="911225"/>
            <a:r>
              <a:rPr lang="en-US" sz="2400" dirty="0" smtClean="0"/>
              <a:t>Public </a:t>
            </a:r>
            <a:r>
              <a:rPr lang="en-US" sz="2400" dirty="0"/>
              <a:t>Health </a:t>
            </a:r>
            <a:r>
              <a:rPr lang="en-US" sz="2400" dirty="0" smtClean="0"/>
              <a:t>Nursing</a:t>
            </a:r>
          </a:p>
          <a:p>
            <a:pPr marL="1311275" lvl="1"/>
            <a:r>
              <a:rPr lang="en-US" sz="2000" dirty="0" smtClean="0"/>
              <a:t>Nurses</a:t>
            </a:r>
            <a:r>
              <a:rPr lang="en-US" sz="2000" dirty="0"/>
              <a:t>, student nurses, etc</a:t>
            </a:r>
            <a:r>
              <a:rPr lang="en-US" sz="2000" dirty="0" smtClean="0"/>
              <a:t>.</a:t>
            </a:r>
          </a:p>
          <a:p>
            <a:pPr marL="1311275" lvl="1"/>
            <a:endParaRPr lang="en-US" sz="2000" dirty="0"/>
          </a:p>
          <a:p>
            <a:pPr marL="911225"/>
            <a:r>
              <a:rPr lang="en-US" sz="2400" dirty="0" smtClean="0"/>
              <a:t>Students</a:t>
            </a:r>
          </a:p>
          <a:p>
            <a:pPr marL="1311275" lvl="1"/>
            <a:r>
              <a:rPr lang="en-US" sz="2000" dirty="0" smtClean="0"/>
              <a:t>Full </a:t>
            </a:r>
            <a:r>
              <a:rPr lang="en-US" sz="2000" dirty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1633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Professional </a:t>
            </a:r>
            <a:r>
              <a:rPr lang="en-US" dirty="0" smtClean="0"/>
              <a:t>Development and 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Annual Educational </a:t>
            </a:r>
            <a:r>
              <a:rPr lang="en-US" dirty="0" smtClean="0"/>
              <a:t>Conference - Theme: The Power of Collaboration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July 26-28,  2017 </a:t>
            </a:r>
            <a:r>
              <a:rPr lang="en-US" dirty="0"/>
              <a:t>in Orlando, </a:t>
            </a:r>
            <a:r>
              <a:rPr lang="en-US" dirty="0" smtClean="0"/>
              <a:t>FL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Public </a:t>
            </a:r>
            <a:r>
              <a:rPr lang="en-US" dirty="0"/>
              <a:t>Health </a:t>
            </a:r>
            <a:r>
              <a:rPr lang="en-US" dirty="0" smtClean="0"/>
              <a:t>speakers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Educational Sessions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Meet with FPHA members from across the state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Exhibitors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Silent Auction</a:t>
            </a:r>
            <a:endParaRPr lang="en-US" dirty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629" y="4991842"/>
            <a:ext cx="2428875" cy="1408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53137" y="6400800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The Florida Hotel, Orlando, FL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29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AEC Posters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905000" y="5105400"/>
            <a:ext cx="5257800" cy="914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000000"/>
                </a:solidFill>
                <a:latin typeface="Tahoma" pitchFamily="34" charset="0"/>
                <a:cs typeface="Arial" pitchFamily="34" charset="0"/>
              </a:rPr>
              <a:t>Sheila Alaghemand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Arial" pitchFamily="34" charset="0"/>
              </a:rPr>
              <a:t>and Alyssa Moffitt presenting their research poster at the 2015  AEC.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157" y="1306286"/>
            <a:ext cx="5620762" cy="364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089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10 Great Reasons to Be a </a:t>
            </a:r>
            <a:r>
              <a:rPr lang="en-US" b="1" dirty="0" smtClean="0"/>
              <a:t>Member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7500" lnSpcReduction="20000"/>
          </a:bodyPr>
          <a:lstStyle/>
          <a:p>
            <a:pPr marL="463550" indent="-463550">
              <a:buNone/>
            </a:pPr>
            <a:r>
              <a:rPr lang="en-US" b="1" dirty="0" smtClean="0"/>
              <a:t>1. Connection… </a:t>
            </a:r>
            <a:r>
              <a:rPr lang="en-US" dirty="0" smtClean="0"/>
              <a:t>with</a:t>
            </a:r>
            <a:r>
              <a:rPr lang="en-US" b="1" dirty="0" smtClean="0"/>
              <a:t> </a:t>
            </a:r>
            <a:r>
              <a:rPr lang="en-US" dirty="0" smtClean="0"/>
              <a:t>public </a:t>
            </a:r>
            <a:r>
              <a:rPr lang="en-US" dirty="0"/>
              <a:t>health </a:t>
            </a:r>
            <a:r>
              <a:rPr lang="en-US" dirty="0" smtClean="0"/>
              <a:t>professionals in </a:t>
            </a:r>
            <a:r>
              <a:rPr lang="en-US" dirty="0"/>
              <a:t>Florida</a:t>
            </a:r>
            <a:r>
              <a:rPr lang="en-US" dirty="0" smtClean="0"/>
              <a:t>.</a:t>
            </a:r>
          </a:p>
          <a:p>
            <a:pPr marL="463550" indent="-463550">
              <a:buNone/>
            </a:pPr>
            <a:endParaRPr lang="en-US" dirty="0"/>
          </a:p>
          <a:p>
            <a:pPr marL="463550" indent="-463550">
              <a:buNone/>
            </a:pPr>
            <a:r>
              <a:rPr lang="en-US" b="1" dirty="0" smtClean="0"/>
              <a:t>2. Annual </a:t>
            </a:r>
            <a:r>
              <a:rPr lang="en-US" b="1" dirty="0"/>
              <a:t>Educational </a:t>
            </a:r>
            <a:r>
              <a:rPr lang="en-US" b="1" dirty="0" smtClean="0"/>
              <a:t>Conference… </a:t>
            </a:r>
            <a:r>
              <a:rPr lang="en-US" dirty="0" smtClean="0"/>
              <a:t>provides </a:t>
            </a:r>
            <a:r>
              <a:rPr lang="en-US" dirty="0"/>
              <a:t>quality education and networking for public health professionals, and you receive a </a:t>
            </a:r>
            <a:r>
              <a:rPr lang="en-US" dirty="0" smtClean="0"/>
              <a:t>significant </a:t>
            </a:r>
            <a:r>
              <a:rPr lang="en-US" dirty="0"/>
              <a:t>discount by being a member. You can contribute to the content, help plan the Conference or attend to enhance your professional development</a:t>
            </a:r>
            <a:r>
              <a:rPr lang="en-US" dirty="0" smtClean="0"/>
              <a:t>.</a:t>
            </a:r>
          </a:p>
          <a:p>
            <a:pPr marL="463550" indent="-463550">
              <a:buNone/>
            </a:pPr>
            <a:endParaRPr lang="en-US" dirty="0"/>
          </a:p>
          <a:p>
            <a:pPr marL="463550" indent="-463550">
              <a:buNone/>
            </a:pPr>
            <a:r>
              <a:rPr lang="en-US" b="1" dirty="0" smtClean="0"/>
              <a:t>3. Public </a:t>
            </a:r>
            <a:r>
              <a:rPr lang="en-US" b="1" dirty="0"/>
              <a:t>Policy / </a:t>
            </a:r>
            <a:r>
              <a:rPr lang="en-US" b="1" dirty="0" smtClean="0"/>
              <a:t>Advocacy… </a:t>
            </a:r>
            <a:r>
              <a:rPr lang="en-US" dirty="0" smtClean="0"/>
              <a:t>contribute </a:t>
            </a:r>
            <a:r>
              <a:rPr lang="en-US" dirty="0"/>
              <a:t>to the strong advocacy program centered on assuring that public health voices are being heard at the Florida State Capitol. </a:t>
            </a:r>
          </a:p>
        </p:txBody>
      </p:sp>
    </p:spTree>
    <p:extLst>
      <p:ext uri="{BB962C8B-B14F-4D97-AF65-F5344CB8AC3E}">
        <p14:creationId xmlns:p14="http://schemas.microsoft.com/office/powerpoint/2010/main" val="422906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10 Great Reasons to Be a Member</a:t>
            </a:r>
            <a:r>
              <a:rPr lang="en-US" b="1" dirty="0" smtClean="0"/>
              <a:t>...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7500" lnSpcReduction="20000"/>
          </a:bodyPr>
          <a:lstStyle/>
          <a:p>
            <a:pPr marL="463550" indent="-463550">
              <a:buNone/>
            </a:pPr>
            <a:r>
              <a:rPr lang="en-US" b="1" dirty="0"/>
              <a:t>4. Free Informational </a:t>
            </a:r>
            <a:r>
              <a:rPr lang="en-US" b="1" dirty="0" smtClean="0"/>
              <a:t>Services… </a:t>
            </a:r>
            <a:r>
              <a:rPr lang="en-US" dirty="0" smtClean="0"/>
              <a:t>keeps </a:t>
            </a:r>
            <a:r>
              <a:rPr lang="en-US" dirty="0"/>
              <a:t>members in touch with each other and current issues through the association’s web </a:t>
            </a:r>
            <a:r>
              <a:rPr lang="en-US" dirty="0" smtClean="0"/>
              <a:t>site, Facebook page, </a:t>
            </a:r>
            <a:r>
              <a:rPr lang="en-US" dirty="0"/>
              <a:t>and email updates of emerging issues relevant to public health. You remain informed about public health in Florida in a way that saves you time.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463550" indent="-463550">
              <a:buNone/>
            </a:pPr>
            <a:r>
              <a:rPr lang="en-US" b="1" dirty="0" smtClean="0"/>
              <a:t>5. Networking… </a:t>
            </a:r>
            <a:r>
              <a:rPr lang="en-US" dirty="0" smtClean="0"/>
              <a:t>building </a:t>
            </a:r>
            <a:r>
              <a:rPr lang="en-US" dirty="0"/>
              <a:t>your contacts, sharing ideas, best practices and solutions to enhance your current job, find opportunities for career enhancement, etc. Networking events range from Annual Conferences to </a:t>
            </a:r>
            <a:r>
              <a:rPr lang="en-US" dirty="0" smtClean="0"/>
              <a:t>Regional meetings and being a part of an Interest Group. </a:t>
            </a:r>
          </a:p>
          <a:p>
            <a:pPr marL="463550" indent="-463550">
              <a:buNone/>
            </a:pPr>
            <a:endParaRPr lang="en-US" dirty="0"/>
          </a:p>
          <a:p>
            <a:pPr marL="463550" indent="-463550">
              <a:buNone/>
            </a:pPr>
            <a:r>
              <a:rPr lang="en-US" b="1" dirty="0" smtClean="0"/>
              <a:t>6. Affiliation… </a:t>
            </a:r>
            <a:r>
              <a:rPr lang="en-US" dirty="0" smtClean="0"/>
              <a:t>over 600 </a:t>
            </a:r>
            <a:r>
              <a:rPr lang="en-US" dirty="0"/>
              <a:t>public health professionals in Florida</a:t>
            </a:r>
            <a:r>
              <a:rPr lang="en-US" dirty="0" smtClean="0"/>
              <a:t>.</a:t>
            </a:r>
          </a:p>
          <a:p>
            <a:pPr marL="463550" indent="-46355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08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10 Great Reasons to Be a Member</a:t>
            </a:r>
            <a:r>
              <a:rPr lang="en-US" b="1" dirty="0" smtClean="0"/>
              <a:t>...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63550" indent="-463550">
              <a:buNone/>
            </a:pPr>
            <a:r>
              <a:rPr lang="en-US" b="1" dirty="0"/>
              <a:t>7. Discounts on Educational </a:t>
            </a:r>
            <a:r>
              <a:rPr lang="en-US" b="1" dirty="0" smtClean="0"/>
              <a:t>Offerings… </a:t>
            </a:r>
            <a:r>
              <a:rPr lang="en-US" dirty="0" smtClean="0"/>
              <a:t>reduced </a:t>
            </a:r>
            <a:r>
              <a:rPr lang="en-US" dirty="0"/>
              <a:t>registration fees at all FPHA sponsored continuing education events</a:t>
            </a:r>
            <a:r>
              <a:rPr lang="en-US" dirty="0" smtClean="0"/>
              <a:t>.</a:t>
            </a:r>
          </a:p>
          <a:p>
            <a:pPr marL="463550" indent="-463550">
              <a:buNone/>
            </a:pPr>
            <a:endParaRPr lang="en-US" dirty="0"/>
          </a:p>
          <a:p>
            <a:pPr marL="463550" indent="-463550">
              <a:buNone/>
            </a:pPr>
            <a:r>
              <a:rPr lang="en-US" b="1" dirty="0" smtClean="0"/>
              <a:t>8. Leadership Opportunities</a:t>
            </a:r>
            <a:r>
              <a:rPr lang="en-US" dirty="0" smtClean="0"/>
              <a:t>… to </a:t>
            </a:r>
            <a:r>
              <a:rPr lang="en-US" dirty="0"/>
              <a:t>learn and practice leadership and meeting management skills that you may need for your resume, professional growth or self-promotion. Opportunities are available on the Board, committees and special projects</a:t>
            </a:r>
            <a:r>
              <a:rPr lang="en-US" dirty="0" smtClean="0"/>
              <a:t>.</a:t>
            </a:r>
          </a:p>
          <a:p>
            <a:pPr marL="463550" indent="-463550">
              <a:buNone/>
            </a:pPr>
            <a:endParaRPr lang="en-US" dirty="0"/>
          </a:p>
          <a:p>
            <a:pPr marL="463550" indent="-463550">
              <a:buNone/>
            </a:pPr>
            <a:r>
              <a:rPr lang="en-US" b="1" dirty="0" smtClean="0"/>
              <a:t>9. Recognition…</a:t>
            </a:r>
            <a:r>
              <a:rPr lang="en-US" dirty="0"/>
              <a:t> </a:t>
            </a:r>
            <a:r>
              <a:rPr lang="en-US" dirty="0" smtClean="0"/>
              <a:t>to be </a:t>
            </a:r>
            <a:r>
              <a:rPr lang="en-US" dirty="0"/>
              <a:t>recognized or can recognize your colleagues for their achievements in public health. Some of our heroes work right next to us every day</a:t>
            </a:r>
            <a:r>
              <a:rPr lang="en-US" dirty="0" smtClean="0"/>
              <a:t>!</a:t>
            </a:r>
          </a:p>
          <a:p>
            <a:pPr marL="463550" indent="-46355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90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10 Great Reasons to Be a Member</a:t>
            </a:r>
            <a:r>
              <a:rPr lang="en-US" b="1" dirty="0" smtClean="0"/>
              <a:t>...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3550" indent="-463550">
              <a:buNone/>
            </a:pPr>
            <a:r>
              <a:rPr lang="en-US" sz="2400" b="1" dirty="0" smtClean="0"/>
              <a:t>10. </a:t>
            </a:r>
            <a:r>
              <a:rPr lang="en-US" sz="2400" b="1" smtClean="0"/>
              <a:t>Empowerment</a:t>
            </a:r>
            <a:r>
              <a:rPr lang="en-US" sz="2400" b="1" dirty="0" smtClean="0"/>
              <a:t>… </a:t>
            </a:r>
            <a:r>
              <a:rPr lang="en-US" sz="2400" dirty="0" smtClean="0"/>
              <a:t>be part </a:t>
            </a:r>
            <a:r>
              <a:rPr lang="en-US" sz="2400" dirty="0"/>
              <a:t>of a larger community. You are empowered to get involved in issues that affect your personal and professional communities and your quality of life.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07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FPHA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</a:t>
            </a:r>
            <a:r>
              <a:rPr lang="en-US" sz="2800" dirty="0"/>
              <a:t>first </a:t>
            </a:r>
            <a:r>
              <a:rPr lang="en-US" sz="2800" dirty="0" smtClean="0"/>
              <a:t>FPHA “Conference” </a:t>
            </a:r>
            <a:r>
              <a:rPr lang="en-US" sz="2800" dirty="0"/>
              <a:t>was called in 1929 by the State Health Officer, Dr. Henry Hanson. </a:t>
            </a:r>
            <a:endParaRPr lang="en-US" sz="2800" dirty="0" smtClean="0"/>
          </a:p>
          <a:p>
            <a:endParaRPr lang="en-US" sz="2800" b="1" dirty="0" smtClean="0"/>
          </a:p>
          <a:p>
            <a:r>
              <a:rPr lang="en-US" sz="2800" dirty="0" smtClean="0"/>
              <a:t>In </a:t>
            </a:r>
            <a:r>
              <a:rPr lang="en-US" sz="2800" dirty="0"/>
              <a:t>1931, the </a:t>
            </a:r>
            <a:r>
              <a:rPr lang="en-US" sz="2800" dirty="0" smtClean="0"/>
              <a:t>FPHA </a:t>
            </a:r>
            <a:r>
              <a:rPr lang="en-US" sz="2800" dirty="0"/>
              <a:t>was formally chartered under its present name with </a:t>
            </a:r>
            <a:r>
              <a:rPr lang="en-US" sz="2800" dirty="0" smtClean="0"/>
              <a:t>Dr</a:t>
            </a:r>
            <a:r>
              <a:rPr lang="en-US" sz="2800" dirty="0"/>
              <a:t>. </a:t>
            </a:r>
            <a:r>
              <a:rPr lang="en-US" sz="2800" dirty="0" smtClean="0"/>
              <a:t>Hanson as </a:t>
            </a:r>
            <a:r>
              <a:rPr lang="en-US" sz="2800" dirty="0"/>
              <a:t>its first president. </a:t>
            </a:r>
            <a:endParaRPr lang="en-US" sz="2800" dirty="0" smtClean="0"/>
          </a:p>
          <a:p>
            <a:endParaRPr lang="en-US" sz="2800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114800"/>
            <a:ext cx="1774047" cy="2270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901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Membership Dues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Health Agency Membership</a:t>
            </a:r>
            <a:endParaRPr lang="en-US" dirty="0"/>
          </a:p>
          <a:p>
            <a:pPr lvl="2"/>
            <a:r>
              <a:rPr lang="en-US" dirty="0" smtClean="0"/>
              <a:t>Platinum Tier $1,500 (55 Employees)</a:t>
            </a:r>
          </a:p>
          <a:p>
            <a:pPr lvl="2"/>
            <a:r>
              <a:rPr lang="en-US" dirty="0" smtClean="0"/>
              <a:t>Gold Tier $</a:t>
            </a:r>
            <a:r>
              <a:rPr lang="en-US" smtClean="0"/>
              <a:t>1,000 (33 </a:t>
            </a:r>
            <a:r>
              <a:rPr lang="en-US" dirty="0"/>
              <a:t>Employees) </a:t>
            </a:r>
            <a:endParaRPr lang="en-US" dirty="0" smtClean="0"/>
          </a:p>
          <a:p>
            <a:pPr lvl="2"/>
            <a:r>
              <a:rPr lang="en-US" dirty="0" smtClean="0"/>
              <a:t>Silver </a:t>
            </a:r>
            <a:r>
              <a:rPr lang="en-US" dirty="0"/>
              <a:t>Tier $500 </a:t>
            </a:r>
            <a:r>
              <a:rPr lang="en-US" dirty="0" smtClean="0"/>
              <a:t>(15 </a:t>
            </a:r>
            <a:r>
              <a:rPr lang="en-US" dirty="0"/>
              <a:t>Employees</a:t>
            </a:r>
            <a:r>
              <a:rPr lang="en-US" dirty="0" smtClean="0"/>
              <a:t>)</a:t>
            </a:r>
          </a:p>
          <a:p>
            <a:pPr lvl="2"/>
            <a:r>
              <a:rPr lang="en-US" dirty="0"/>
              <a:t>Bronze Tier $250 </a:t>
            </a:r>
            <a:r>
              <a:rPr lang="en-US" dirty="0" smtClean="0"/>
              <a:t>(7 </a:t>
            </a:r>
            <a:r>
              <a:rPr lang="en-US" dirty="0"/>
              <a:t>Employees)</a:t>
            </a:r>
          </a:p>
          <a:p>
            <a:pPr marL="1828800" lvl="4" indent="0">
              <a:buNone/>
            </a:pPr>
            <a:endParaRPr lang="en-US" dirty="0" smtClean="0"/>
          </a:p>
          <a:p>
            <a:pPr marL="571500" indent="-457200"/>
            <a:r>
              <a:rPr lang="en-US" dirty="0" smtClean="0"/>
              <a:t>Individual $45</a:t>
            </a:r>
          </a:p>
          <a:p>
            <a:pPr marL="571500" indent="-457200"/>
            <a:r>
              <a:rPr lang="en-US" dirty="0" smtClean="0"/>
              <a:t>Student $15</a:t>
            </a:r>
          </a:p>
          <a:p>
            <a:pPr marL="571500" indent="-457200"/>
            <a:r>
              <a:rPr lang="en-US" dirty="0" smtClean="0"/>
              <a:t>Senior $15</a:t>
            </a:r>
            <a:endParaRPr lang="en-US" dirty="0"/>
          </a:p>
        </p:txBody>
      </p:sp>
      <p:pic>
        <p:nvPicPr>
          <p:cNvPr id="1026" name="Picture 2" descr="http://www.bullionstreet.com/uploads/news/2015/9/144179405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6EDF5"/>
              </a:clrFrom>
              <a:clrTo>
                <a:srgbClr val="E6ED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0813" y="1981200"/>
            <a:ext cx="759774" cy="475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gazettereview.com/wp-content/uploads/2015/08/gold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996" y="2466931"/>
            <a:ext cx="791633" cy="59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qualitycoast.info/wp-content/uploads/2013/04/award-silver-300x300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937" y="2909286"/>
            <a:ext cx="501650" cy="50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onlineballetclass.com/wp-content/uploads/2015/03/bronze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706" y="3410936"/>
            <a:ext cx="642939" cy="554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133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324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/>
              <a:t>How about you</a:t>
            </a:r>
            <a:r>
              <a:rPr lang="en-US" sz="5400" b="1" dirty="0" smtClean="0"/>
              <a:t>?</a:t>
            </a:r>
            <a:r>
              <a:rPr lang="en-US" sz="5400" b="1" dirty="0"/>
              <a:t/>
            </a:r>
            <a:br>
              <a:rPr lang="en-US" sz="5400" b="1" dirty="0"/>
            </a:br>
            <a:r>
              <a:rPr lang="en-US" sz="5400" b="1" dirty="0"/>
              <a:t>Are you a member</a:t>
            </a:r>
            <a:r>
              <a:rPr lang="en-US" sz="5400" b="1" dirty="0" smtClean="0"/>
              <a:t>?</a:t>
            </a:r>
          </a:p>
          <a:p>
            <a:pPr marL="0" indent="0" algn="ctr">
              <a:buNone/>
            </a:pPr>
            <a:endParaRPr lang="en-US" sz="1700" b="1" dirty="0"/>
          </a:p>
          <a:p>
            <a:pPr marL="0" indent="0" algn="ctr">
              <a:buNone/>
            </a:pPr>
            <a:endParaRPr lang="en-US" sz="5400" b="1" dirty="0" smtClean="0"/>
          </a:p>
          <a:p>
            <a:pPr marL="0" indent="0" algn="ctr">
              <a:buNone/>
            </a:pPr>
            <a:endParaRPr lang="en-US" sz="1300" b="1" dirty="0" smtClean="0"/>
          </a:p>
          <a:p>
            <a:pPr marL="0" indent="0" algn="r">
              <a:buNone/>
            </a:pPr>
            <a:endParaRPr lang="en-US" sz="1800" dirty="0" smtClean="0"/>
          </a:p>
          <a:p>
            <a:pPr marL="0" indent="0" algn="r">
              <a:buNone/>
            </a:pPr>
            <a:endParaRPr lang="en-US" sz="1800" dirty="0"/>
          </a:p>
          <a:p>
            <a:pPr marL="0" indent="0" algn="r">
              <a:buNone/>
            </a:pPr>
            <a:r>
              <a:rPr lang="en-US" sz="1800" dirty="0" smtClean="0"/>
              <a:t>Florida </a:t>
            </a:r>
            <a:r>
              <a:rPr lang="en-US" sz="1800" dirty="0"/>
              <a:t>Public Health Association</a:t>
            </a:r>
          </a:p>
          <a:p>
            <a:pPr marL="0" indent="0" algn="r">
              <a:buNone/>
            </a:pPr>
            <a:r>
              <a:rPr lang="en-US" sz="1800" dirty="0" smtClean="0"/>
              <a:t>14646 </a:t>
            </a:r>
            <a:r>
              <a:rPr lang="en-US" sz="1800" dirty="0"/>
              <a:t>NW 151</a:t>
            </a:r>
            <a:r>
              <a:rPr lang="en-US" sz="1800" baseline="30000" dirty="0"/>
              <a:t>st</a:t>
            </a:r>
            <a:r>
              <a:rPr lang="en-US" sz="1800" dirty="0"/>
              <a:t> Blvd.</a:t>
            </a:r>
          </a:p>
          <a:p>
            <a:pPr marL="0" indent="0" algn="r">
              <a:buNone/>
            </a:pPr>
            <a:r>
              <a:rPr lang="en-US" sz="1800" dirty="0"/>
              <a:t>Alachua, FL 32615</a:t>
            </a:r>
          </a:p>
          <a:p>
            <a:pPr marL="0" indent="0" algn="r">
              <a:buNone/>
            </a:pPr>
            <a:r>
              <a:rPr lang="en-US" sz="2400" dirty="0" smtClean="0"/>
              <a:t>Email </a:t>
            </a:r>
            <a:r>
              <a:rPr lang="en-US" sz="2400" dirty="0"/>
              <a:t>address: </a:t>
            </a:r>
            <a:r>
              <a:rPr lang="en-US" sz="2400" u="sng" dirty="0">
                <a:solidFill>
                  <a:schemeClr val="bg1"/>
                </a:solidFill>
              </a:rPr>
              <a:t>fpha@srahec.org </a:t>
            </a:r>
            <a:endParaRPr lang="en-US" sz="2400" u="sng" dirty="0" smtClean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en-US" sz="2400" dirty="0" smtClean="0"/>
              <a:t>Website: </a:t>
            </a:r>
            <a:r>
              <a:rPr lang="en-US" sz="2400" u="sng" dirty="0" smtClean="0">
                <a:solidFill>
                  <a:schemeClr val="bg1"/>
                </a:solidFill>
                <a:hlinkClick r:id="rId2"/>
              </a:rPr>
              <a:t>http://www.fpha.org</a:t>
            </a:r>
            <a:endParaRPr lang="en-US" sz="2400" u="sng" dirty="0" smtClean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en-US" sz="2400" dirty="0"/>
              <a:t>Facebook: </a:t>
            </a:r>
            <a:r>
              <a:rPr lang="en-US" sz="2400" u="sng" dirty="0">
                <a:hlinkClick r:id="rId3"/>
              </a:rPr>
              <a:t>https://</a:t>
            </a:r>
            <a:r>
              <a:rPr lang="en-US" sz="2400" u="sng" dirty="0" smtClean="0">
                <a:hlinkClick r:id="rId3"/>
              </a:rPr>
              <a:t>www.facebook.com/FLPublicHealth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 algn="r">
              <a:buNone/>
            </a:pPr>
            <a:endParaRPr lang="en-US" sz="2200" u="sng" dirty="0" smtClean="0">
              <a:solidFill>
                <a:schemeClr val="bg1"/>
              </a:solidFill>
            </a:endParaRPr>
          </a:p>
          <a:p>
            <a:pPr marL="0" indent="0" algn="r">
              <a:buNone/>
            </a:pPr>
            <a:endParaRPr lang="en-US" sz="2600" dirty="0"/>
          </a:p>
          <a:p>
            <a:pPr marL="0" indent="0" algn="ctr">
              <a:buNone/>
            </a:pPr>
            <a:endParaRPr lang="en-US" sz="5400" b="1" dirty="0"/>
          </a:p>
        </p:txBody>
      </p:sp>
      <p:pic>
        <p:nvPicPr>
          <p:cNvPr id="4" name="Picture 2" descr="http://fpha.org/Resources/Pictures/FPHA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667000"/>
            <a:ext cx="5715000" cy="165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26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FPHA History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Since 1931, the FPHA has served as the voice for professionals and other supporters of strong, effective public health policies and legislation.</a:t>
            </a:r>
          </a:p>
          <a:p>
            <a:endParaRPr lang="en-US" sz="2800" dirty="0" smtClean="0"/>
          </a:p>
          <a:p>
            <a:r>
              <a:rPr lang="en-US" sz="2800" dirty="0" smtClean="0"/>
              <a:t>Through </a:t>
            </a:r>
            <a:r>
              <a:rPr lang="en-US" sz="2800" dirty="0"/>
              <a:t>its annual meetings this association has provided education and has been the friendly meeting place for all concerned with public health in Florida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en-US" sz="1500" dirty="0" smtClean="0">
                <a:solidFill>
                  <a:schemeClr val="bg1"/>
                </a:solidFill>
              </a:rPr>
              <a:t>1911 </a:t>
            </a:r>
            <a:r>
              <a:rPr lang="en-US" sz="1500" dirty="0">
                <a:solidFill>
                  <a:schemeClr val="bg1"/>
                </a:solidFill>
              </a:rPr>
              <a:t>State Board of Health, Jacksonville, FL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  <p:pic>
        <p:nvPicPr>
          <p:cNvPr id="5" name="Picture 4" descr="State Board of Health building - Jacksonville, Florid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378656"/>
            <a:ext cx="2057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233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We Are and </a:t>
            </a:r>
            <a:r>
              <a:rPr lang="en-US" dirty="0"/>
              <a:t>W</a:t>
            </a:r>
            <a:r>
              <a:rPr lang="en-US" dirty="0" smtClean="0"/>
              <a:t>here We Are Going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000" b="1" dirty="0"/>
              <a:t>Mission:  </a:t>
            </a:r>
            <a:endParaRPr lang="en-US" sz="4000" b="1" dirty="0" smtClean="0"/>
          </a:p>
          <a:p>
            <a:r>
              <a:rPr lang="en-US" sz="2900" dirty="0"/>
              <a:t>FPHA Serves Florida’s Public Health Professionals and Students </a:t>
            </a:r>
            <a:r>
              <a:rPr lang="en-US" sz="2900" dirty="0" smtClean="0"/>
              <a:t>through</a:t>
            </a:r>
          </a:p>
          <a:p>
            <a:pPr lvl="1"/>
            <a:r>
              <a:rPr lang="en-US" sz="2900" dirty="0" smtClean="0"/>
              <a:t>Advocacy </a:t>
            </a:r>
          </a:p>
          <a:p>
            <a:pPr lvl="1"/>
            <a:r>
              <a:rPr lang="en-US" sz="2900" dirty="0" smtClean="0"/>
              <a:t>Professional development</a:t>
            </a:r>
          </a:p>
          <a:p>
            <a:pPr lvl="1"/>
            <a:r>
              <a:rPr lang="en-US" sz="2900" dirty="0" smtClean="0"/>
              <a:t>Networking </a:t>
            </a:r>
          </a:p>
          <a:p>
            <a:pPr indent="0">
              <a:buNone/>
            </a:pPr>
            <a:r>
              <a:rPr lang="en-US" sz="2900" dirty="0" smtClean="0"/>
              <a:t>to Improve Florida’s Health</a:t>
            </a:r>
          </a:p>
          <a:p>
            <a:endParaRPr lang="en-US" sz="4000" dirty="0"/>
          </a:p>
          <a:p>
            <a:pPr marL="0" indent="0">
              <a:buNone/>
            </a:pPr>
            <a:r>
              <a:rPr lang="en-US" sz="4000" b="1" dirty="0"/>
              <a:t>Vision:</a:t>
            </a:r>
            <a:r>
              <a:rPr lang="en-US" sz="4000" dirty="0"/>
              <a:t>  </a:t>
            </a:r>
          </a:p>
          <a:p>
            <a:r>
              <a:rPr lang="en-US" sz="2900" dirty="0"/>
              <a:t>FPHA will be the premier association that represents and supports </a:t>
            </a:r>
            <a:r>
              <a:rPr lang="en-US" sz="2900" dirty="0" smtClean="0"/>
              <a:t> Florida’s </a:t>
            </a:r>
            <a:r>
              <a:rPr lang="en-US" sz="2900" dirty="0"/>
              <a:t>public health professionals and </a:t>
            </a:r>
            <a:r>
              <a:rPr lang="en-US" sz="2900" dirty="0" smtClean="0"/>
              <a:t>students </a:t>
            </a:r>
            <a:r>
              <a:rPr lang="en-US" sz="2900" dirty="0"/>
              <a:t>in their provision of excellent public health services throughout the </a:t>
            </a:r>
            <a:r>
              <a:rPr lang="en-US" sz="2900" dirty="0" smtClean="0"/>
              <a:t>state.</a:t>
            </a:r>
            <a:endParaRPr lang="en-US" sz="2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08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FPHA Values</a:t>
            </a:r>
            <a:r>
              <a:rPr lang="en-US" b="1" dirty="0"/>
              <a:t>:  </a:t>
            </a:r>
            <a:r>
              <a:rPr lang="en-US" b="1" dirty="0" smtClean="0"/>
              <a:t>DRIVEN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D</a:t>
            </a:r>
            <a:r>
              <a:rPr lang="en-US" dirty="0"/>
              <a:t>iverse </a:t>
            </a:r>
            <a:r>
              <a:rPr lang="en-US" dirty="0" smtClean="0"/>
              <a:t>membership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R</a:t>
            </a:r>
            <a:r>
              <a:rPr lang="en-US" dirty="0" smtClean="0"/>
              <a:t>esponsiveness </a:t>
            </a:r>
            <a:r>
              <a:rPr lang="en-US" dirty="0"/>
              <a:t>to members on public health </a:t>
            </a:r>
            <a:r>
              <a:rPr lang="en-US" dirty="0" smtClean="0"/>
              <a:t>issues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I</a:t>
            </a:r>
            <a:r>
              <a:rPr lang="en-US" dirty="0" smtClean="0"/>
              <a:t>nnovative </a:t>
            </a:r>
            <a:r>
              <a:rPr lang="en-US" dirty="0"/>
              <a:t>engagement with members in seeking new solutions to old </a:t>
            </a:r>
            <a:r>
              <a:rPr lang="en-US" dirty="0" smtClean="0"/>
              <a:t>problems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V</a:t>
            </a:r>
            <a:r>
              <a:rPr lang="en-US" dirty="0" smtClean="0"/>
              <a:t>aluable </a:t>
            </a:r>
            <a:r>
              <a:rPr lang="en-US" dirty="0"/>
              <a:t>advocacy for public </a:t>
            </a:r>
            <a:r>
              <a:rPr lang="en-US" dirty="0" smtClean="0"/>
              <a:t>health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E</a:t>
            </a:r>
            <a:r>
              <a:rPr lang="en-US" dirty="0" smtClean="0"/>
              <a:t>ducation </a:t>
            </a:r>
            <a:r>
              <a:rPr lang="en-US" dirty="0"/>
              <a:t>and promotion of evidence-based solutions to public health </a:t>
            </a:r>
            <a:r>
              <a:rPr lang="en-US" dirty="0" smtClean="0"/>
              <a:t>issues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N</a:t>
            </a:r>
            <a:r>
              <a:rPr lang="en-US" dirty="0" smtClean="0"/>
              <a:t>etworking </a:t>
            </a:r>
            <a:r>
              <a:rPr lang="en-US" dirty="0"/>
              <a:t>to strengthen relationships of public health professionals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245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FPHA Membership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229600" cy="444976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529756"/>
              </p:ext>
            </p:extLst>
          </p:nvPr>
        </p:nvGraphicFramePr>
        <p:xfrm>
          <a:off x="762000" y="1295403"/>
          <a:ext cx="7772400" cy="5199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533397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Divers</a:t>
                      </a:r>
                      <a:r>
                        <a:rPr lang="en-US" sz="2800" baseline="0" dirty="0" smtClean="0"/>
                        <a:t>e as </a:t>
                      </a:r>
                      <a:r>
                        <a:rPr lang="en-US" sz="2800" dirty="0" smtClean="0"/>
                        <a:t>Public Health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1797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Academicians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Alternative health care providers</a:t>
                      </a:r>
                      <a:endParaRPr lang="en-US" dirty="0"/>
                    </a:p>
                  </a:txBody>
                  <a:tcPr/>
                </a:tc>
              </a:tr>
              <a:tr h="51797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Consumers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Dentists</a:t>
                      </a:r>
                      <a:endParaRPr lang="en-US" dirty="0"/>
                    </a:p>
                  </a:txBody>
                  <a:tcPr/>
                </a:tc>
              </a:tr>
              <a:tr h="51797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Environmental health specialists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Epidemiologists</a:t>
                      </a:r>
                    </a:p>
                  </a:txBody>
                  <a:tcPr/>
                </a:tc>
              </a:tr>
              <a:tr h="51797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Food Safety professionals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Health educators</a:t>
                      </a:r>
                      <a:endParaRPr lang="en-US" dirty="0"/>
                    </a:p>
                  </a:txBody>
                  <a:tcPr/>
                </a:tc>
              </a:tr>
              <a:tr h="51797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Health professionals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Interested citizens</a:t>
                      </a:r>
                    </a:p>
                  </a:txBody>
                  <a:tcPr/>
                </a:tc>
              </a:tr>
              <a:tr h="51797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Laboratorians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Nurses</a:t>
                      </a:r>
                    </a:p>
                  </a:txBody>
                  <a:tcPr/>
                </a:tc>
              </a:tr>
              <a:tr h="51797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Nutritionists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Physicians</a:t>
                      </a:r>
                      <a:endParaRPr lang="en-US" dirty="0"/>
                    </a:p>
                  </a:txBody>
                  <a:tcPr/>
                </a:tc>
              </a:tr>
              <a:tr h="51797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Policymakers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Preventive medicine specialists</a:t>
                      </a:r>
                      <a:endParaRPr lang="en-US" dirty="0"/>
                    </a:p>
                  </a:txBody>
                  <a:tcPr/>
                </a:tc>
              </a:tr>
              <a:tr h="5223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Social workers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Students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14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Advocacy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FPHA </a:t>
            </a:r>
            <a:r>
              <a:rPr lang="en-US" dirty="0"/>
              <a:t>has worked to preserve public health funding for local health departments and statewide programs.  Specifically, association members have advocated for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adoption of laws targeting public health safety including helmet and seatbelt use, child safety restraints, </a:t>
            </a:r>
            <a:r>
              <a:rPr lang="en-US" dirty="0" smtClean="0"/>
              <a:t>safe </a:t>
            </a:r>
            <a:r>
              <a:rPr lang="en-US" dirty="0"/>
              <a:t>crosswalks, and </a:t>
            </a:r>
            <a:r>
              <a:rPr lang="en-US" dirty="0" smtClean="0"/>
              <a:t>texting </a:t>
            </a:r>
            <a:r>
              <a:rPr lang="en-US" dirty="0"/>
              <a:t>while </a:t>
            </a:r>
            <a:r>
              <a:rPr lang="en-US" dirty="0" smtClean="0"/>
              <a:t>driving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Mandatory </a:t>
            </a:r>
            <a:r>
              <a:rPr lang="en-US" dirty="0"/>
              <a:t>health education and </a:t>
            </a:r>
            <a:r>
              <a:rPr lang="en-US" dirty="0" smtClean="0"/>
              <a:t>150 minutes </a:t>
            </a:r>
            <a:r>
              <a:rPr lang="en-US" dirty="0"/>
              <a:t>of physical activity in public </a:t>
            </a:r>
            <a:r>
              <a:rPr lang="en-US" dirty="0" smtClean="0"/>
              <a:t>schools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Maintaining </a:t>
            </a:r>
            <a:r>
              <a:rPr lang="en-US" dirty="0"/>
              <a:t>state laws for vaccinations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876800"/>
            <a:ext cx="214312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519862" y="6482544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State Capital Building, Tallahassee, FL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08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Advocacy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200" dirty="0"/>
              <a:t>Legislative </a:t>
            </a:r>
            <a:r>
              <a:rPr lang="en-US" sz="4200" dirty="0" smtClean="0"/>
              <a:t>Committee</a:t>
            </a:r>
          </a:p>
          <a:p>
            <a:endParaRPr lang="en-US" sz="2800" dirty="0" smtClean="0"/>
          </a:p>
          <a:p>
            <a:r>
              <a:rPr lang="en-US" sz="2800" dirty="0" smtClean="0"/>
              <a:t>Surveys members to identify legislative issues that are important to them</a:t>
            </a:r>
          </a:p>
          <a:p>
            <a:endParaRPr lang="en-US" sz="2800" dirty="0"/>
          </a:p>
          <a:p>
            <a:r>
              <a:rPr lang="en-US" sz="2800" dirty="0" smtClean="0"/>
              <a:t>FPHA Lobbyist advocates for the FPHA supported issues</a:t>
            </a:r>
          </a:p>
          <a:p>
            <a:endParaRPr lang="en-US" sz="2800" dirty="0" smtClean="0"/>
          </a:p>
          <a:p>
            <a:r>
              <a:rPr lang="en-US" sz="2800" dirty="0" smtClean="0"/>
              <a:t>Follows the annual State Legislative Session (60 days in beginning of year)</a:t>
            </a:r>
          </a:p>
          <a:p>
            <a:pPr lvl="2"/>
            <a:endParaRPr lang="en-US" sz="2800" dirty="0"/>
          </a:p>
          <a:p>
            <a:r>
              <a:rPr lang="en-US" sz="2800" dirty="0" smtClean="0"/>
              <a:t>Prepares </a:t>
            </a:r>
            <a:r>
              <a:rPr lang="en-US" sz="2800" dirty="0"/>
              <a:t>legislative updates/alerts, and keeps track of public health issues under consideration by the State </a:t>
            </a:r>
            <a:r>
              <a:rPr lang="en-US" sz="2800" dirty="0" smtClean="0"/>
              <a:t>Legislature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8521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rofessional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Strong </a:t>
            </a:r>
            <a:r>
              <a:rPr lang="en-US" sz="2800" dirty="0"/>
              <a:t>supporter for </a:t>
            </a:r>
            <a:r>
              <a:rPr lang="en-US" sz="2800" dirty="0" smtClean="0"/>
              <a:t>public health education</a:t>
            </a:r>
          </a:p>
          <a:p>
            <a:endParaRPr lang="en-US" sz="2800" dirty="0"/>
          </a:p>
          <a:p>
            <a:r>
              <a:rPr lang="en-US" sz="2800" dirty="0" smtClean="0"/>
              <a:t>Regional conferences</a:t>
            </a:r>
          </a:p>
          <a:p>
            <a:endParaRPr lang="en-US" sz="2800" dirty="0"/>
          </a:p>
          <a:p>
            <a:r>
              <a:rPr lang="en-US" sz="2800" dirty="0" smtClean="0"/>
              <a:t>Annual Educational Conference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Peer Reviewed publication </a:t>
            </a:r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962" y="2133600"/>
            <a:ext cx="197167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410200"/>
            <a:ext cx="2902549" cy="1177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474627"/>
            <a:ext cx="2373688" cy="2546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495800" y="5998709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</a:rPr>
              <a:t>Florida Public Health Review</a:t>
            </a:r>
          </a:p>
          <a:p>
            <a:pPr algn="r"/>
            <a:r>
              <a:rPr lang="en-US" sz="1400" u="sng" dirty="0">
                <a:solidFill>
                  <a:schemeClr val="bg1"/>
                </a:solidFill>
                <a:hlinkClick r:id="rId5"/>
              </a:rPr>
              <a:t>http://www.ut.edu/floridapublichealthreview</a:t>
            </a:r>
            <a:r>
              <a:rPr lang="en-US" sz="1400" u="sng" dirty="0">
                <a:hlinkClick r:id="rId5"/>
              </a:rPr>
              <a:t>/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523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3568</TotalTime>
  <Words>1118</Words>
  <Application>Microsoft Office PowerPoint</Application>
  <PresentationFormat>On-screen Show (4:3)</PresentationFormat>
  <Paragraphs>197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Membership</vt:lpstr>
      <vt:lpstr>FPHA History</vt:lpstr>
      <vt:lpstr>FPHA History (cont’d)</vt:lpstr>
      <vt:lpstr>Who We Are and Where We Are Going</vt:lpstr>
      <vt:lpstr>FPHA Values:  DRIVEN</vt:lpstr>
      <vt:lpstr>FPHA Membership</vt:lpstr>
      <vt:lpstr>Advocacy</vt:lpstr>
      <vt:lpstr>Advocacy</vt:lpstr>
      <vt:lpstr>Professional Development</vt:lpstr>
      <vt:lpstr>Professional Development</vt:lpstr>
      <vt:lpstr>Networking</vt:lpstr>
      <vt:lpstr>Networking</vt:lpstr>
      <vt:lpstr>Networking</vt:lpstr>
      <vt:lpstr>Professional Development and Networking</vt:lpstr>
      <vt:lpstr>AEC Posters</vt:lpstr>
      <vt:lpstr>10 Great Reasons to Be a Member </vt:lpstr>
      <vt:lpstr>10 Great Reasons to Be a Member... </vt:lpstr>
      <vt:lpstr>10 Great Reasons to Be a Member... </vt:lpstr>
      <vt:lpstr>10 Great Reasons to Be a Member... </vt:lpstr>
      <vt:lpstr>Membership Dues</vt:lpstr>
      <vt:lpstr> </vt:lpstr>
    </vt:vector>
  </TitlesOfParts>
  <Company>Florida Department of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France, Richard M.</dc:creator>
  <cp:lastModifiedBy>France, Richard M.</cp:lastModifiedBy>
  <cp:revision>63</cp:revision>
  <dcterms:created xsi:type="dcterms:W3CDTF">2015-04-10T15:34:00Z</dcterms:created>
  <dcterms:modified xsi:type="dcterms:W3CDTF">2017-02-22T19:14:48Z</dcterms:modified>
</cp:coreProperties>
</file>